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15"/>
  </p:notesMasterIdLst>
  <p:sldIdLst>
    <p:sldId id="256" r:id="rId2"/>
    <p:sldId id="258" r:id="rId3"/>
    <p:sldId id="260" r:id="rId4"/>
    <p:sldId id="296" r:id="rId5"/>
    <p:sldId id="297" r:id="rId6"/>
    <p:sldId id="298" r:id="rId7"/>
    <p:sldId id="282" r:id="rId8"/>
    <p:sldId id="286" r:id="rId9"/>
    <p:sldId id="265" r:id="rId10"/>
    <p:sldId id="287" r:id="rId11"/>
    <p:sldId id="288" r:id="rId12"/>
    <p:sldId id="289" r:id="rId13"/>
    <p:sldId id="280" r:id="rId14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86189" autoAdjust="0"/>
  </p:normalViewPr>
  <p:slideViewPr>
    <p:cSldViewPr>
      <p:cViewPr varScale="1">
        <p:scale>
          <a:sx n="62" d="100"/>
          <a:sy n="62" d="100"/>
        </p:scale>
        <p:origin x="162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2B682-26EA-40EA-B14F-E6671A6EBDB0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2A483-5B45-4B2D-AF3A-3A768DB669C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354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2A483-5B45-4B2D-AF3A-3A768DB669C4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6059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2A483-5B45-4B2D-AF3A-3A768DB669C4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76051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2A483-5B45-4B2D-AF3A-3A768DB669C4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78991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70E9465-CB35-45B5-8BEF-5743B20F463B}" type="slidenum">
              <a:rPr lang="lt-LT" smtClean="0"/>
              <a:t>‹#›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65CFEBB-751D-4B31-BD8A-3D9521D86BEF}" type="datetimeFigureOut">
              <a:rPr lang="lt-LT" smtClean="0"/>
              <a:t>2019.10.28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905001"/>
            <a:ext cx="7402016" cy="1812032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VISUOTINIS</a:t>
            </a:r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NARIŲ SUSIRINKIMAS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933056"/>
            <a:ext cx="6400800" cy="1752600"/>
          </a:xfrm>
        </p:spPr>
        <p:txBody>
          <a:bodyPr anchor="ctr">
            <a:normAutofit/>
          </a:bodyPr>
          <a:lstStyle/>
          <a:p>
            <a:pPr marL="63500"/>
            <a:endParaRPr lang="lt-LT" alt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0700" lvl="1" algn="r"/>
            <a:r>
              <a:rPr lang="lt-LT" alt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m. </a:t>
            </a:r>
            <a:r>
              <a:rPr lang="en-US" altLang="lt-LT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baland</a:t>
            </a:r>
            <a:r>
              <a:rPr lang="lt-LT" altLang="lt-LT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žio</a:t>
            </a:r>
            <a:r>
              <a:rPr lang="lt-LT" alt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24 d.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46947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4797152"/>
            <a:ext cx="7659687" cy="1168400"/>
          </a:xfrm>
        </p:spPr>
        <p:txBody>
          <a:bodyPr/>
          <a:lstStyle/>
          <a:p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2780928"/>
            <a:ext cx="6135687" cy="1633538"/>
          </a:xfrm>
        </p:spPr>
        <p:txBody>
          <a:bodyPr>
            <a:normAutofit fontScale="92500" lnSpcReduction="20000"/>
          </a:bodyPr>
          <a:lstStyle/>
          <a:p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 SOCIALINĖS REABILITACIJOS PASLAUGŲ NEĮGALIESIEMS BENDRUOMENĖJE PROJEKTAS</a:t>
            </a:r>
            <a:endParaRPr lang="lt-L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35948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Tikslas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lt-L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eikti nuolatinio, periodinio pobūdžio socialinės reabilitacijos paslaugas gerinančias psichikos neįgaliųjų gyvenimo kokybę.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Skirta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 viso:  36 274 </a:t>
            </a:r>
            <a:r>
              <a:rPr lang="lt-LT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lt-LT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t.y</a:t>
            </a:r>
            <a:r>
              <a:rPr lang="lt-L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LR SADM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30 228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114300" indent="0">
              <a:buNone/>
            </a:pPr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Kauno m. savivaldybės – 6 046 </a:t>
            </a:r>
            <a:r>
              <a:rPr lang="lt-LT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8619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Laukiami</a:t>
            </a:r>
            <a:r>
              <a:rPr lang="en-US" dirty="0"/>
              <a:t> </a:t>
            </a:r>
            <a:r>
              <a:rPr lang="en-US" dirty="0" err="1"/>
              <a:t>rezultatai</a:t>
            </a:r>
            <a:endParaRPr lang="lt-LT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676724"/>
              </p:ext>
            </p:extLst>
          </p:nvPr>
        </p:nvGraphicFramePr>
        <p:xfrm>
          <a:off x="1403648" y="1700808"/>
          <a:ext cx="5715000" cy="4211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7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7871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Veiklos srities pavadinimas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Iš viso paslaugas gaus asmenų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2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3200" dirty="0">
                          <a:effectLst/>
                          <a:latin typeface="Times New Roman"/>
                          <a:ea typeface="Times New Roman"/>
                        </a:rPr>
                        <a:t>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3200" dirty="0">
                          <a:effectLst/>
                          <a:latin typeface="Times New Roman"/>
                          <a:ea typeface="Times New Roman"/>
                        </a:rPr>
                        <a:t>Neįgaliųjų dienos užimtumas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3200" dirty="0">
                          <a:effectLst/>
                          <a:latin typeface="Times New Roman"/>
                          <a:ea typeface="Times New Roman"/>
                        </a:rPr>
                        <a:t>56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3200" dirty="0">
                          <a:effectLst/>
                          <a:latin typeface="Times New Roman"/>
                          <a:ea typeface="Times New Roman"/>
                        </a:rPr>
                        <a:t>2.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3200" dirty="0">
                          <a:effectLst/>
                          <a:latin typeface="Times New Roman"/>
                          <a:ea typeface="Times New Roman"/>
                        </a:rPr>
                        <a:t>Individuali pagalba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3200" dirty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2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Times New Roman"/>
                        </a:rPr>
                        <a:t>3.</a:t>
                      </a:r>
                      <a:endParaRPr lang="lt-LT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3200" dirty="0">
                          <a:effectLst/>
                          <a:latin typeface="Times New Roman"/>
                          <a:ea typeface="Times New Roman"/>
                        </a:rPr>
                        <a:t>Šeimos</a:t>
                      </a:r>
                      <a:r>
                        <a:rPr lang="lt-LT" sz="3200" baseline="0" dirty="0">
                          <a:effectLst/>
                          <a:latin typeface="Times New Roman"/>
                          <a:ea typeface="Times New Roman"/>
                        </a:rPr>
                        <a:t> narių grupė</a:t>
                      </a:r>
                      <a:endParaRPr lang="lt-LT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3200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11779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6095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A</a:t>
            </a:r>
            <a:r>
              <a:rPr lang="lt-LT" dirty="0"/>
              <a:t>čiū už dėmesį</a:t>
            </a:r>
            <a:br>
              <a:rPr lang="lt-LT" dirty="0"/>
            </a:b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lt-LT" dirty="0"/>
          </a:p>
          <a:p>
            <a:pPr marL="0" indent="0" algn="ctr">
              <a:buNone/>
            </a:pPr>
            <a:endParaRPr lang="lt-LT" dirty="0"/>
          </a:p>
          <a:p>
            <a:pPr marL="0" indent="0" algn="ctr">
              <a:buNone/>
            </a:pPr>
            <a:endParaRPr lang="lt-L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2214563"/>
            <a:ext cx="47625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489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7920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dirty="0">
                <a:latin typeface="Times New Roman" pitchFamily="18" charset="0"/>
                <a:cs typeface="Times New Roman" pitchFamily="18" charset="0"/>
              </a:rPr>
              <a:t>Susirinkimo darbotvarkė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endParaRPr lang="lt-L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492896"/>
            <a:ext cx="7571184" cy="36332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1. Valdybos ataskaita už 201</a:t>
            </a:r>
            <a:r>
              <a:rPr lang="en-US" altLang="lt-LT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lt-LT" dirty="0"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8  m.</a:t>
            </a:r>
          </a:p>
          <a:p>
            <a:pPr marL="0" indent="0" algn="just">
              <a:buNone/>
            </a:pPr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lt-LT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Revizijos komisijos ataskaita.</a:t>
            </a:r>
          </a:p>
          <a:p>
            <a:pPr marL="0" indent="0" algn="just">
              <a:buNone/>
            </a:pPr>
            <a:r>
              <a:rPr lang="en-US" altLang="lt-LT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lt-LT" dirty="0"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altLang="lt-LT" dirty="0">
                <a:latin typeface="Times New Roman" pitchFamily="18" charset="0"/>
                <a:cs typeface="Times New Roman" pitchFamily="18" charset="0"/>
              </a:rPr>
              <a:t> m. </a:t>
            </a:r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Socialinės reabilitacijos bendruomenėje programa</a:t>
            </a:r>
          </a:p>
          <a:p>
            <a:pPr marL="0" indent="0" algn="just">
              <a:buNone/>
            </a:pPr>
            <a:r>
              <a:rPr lang="en-US" altLang="lt-LT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. Kiti einamieji klausimai.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6699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Nariai</a:t>
            </a:r>
            <a:endParaRPr lang="lt-LT" sz="14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765398"/>
              </p:ext>
            </p:extLst>
          </p:nvPr>
        </p:nvGraphicFramePr>
        <p:xfrm>
          <a:off x="457200" y="1600200"/>
          <a:ext cx="7620010" cy="4343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2">
                  <a:extLst>
                    <a:ext uri="{9D8B030D-6E8A-4147-A177-3AD203B41FA5}">
                      <a16:colId xmlns:a16="http://schemas.microsoft.com/office/drawing/2014/main" val="2277618740"/>
                    </a:ext>
                  </a:extLst>
                </a:gridCol>
                <a:gridCol w="15240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2">
                  <a:extLst>
                    <a:ext uri="{9D8B030D-6E8A-4147-A177-3AD203B41FA5}">
                      <a16:colId xmlns:a16="http://schemas.microsoft.com/office/drawing/2014/main" val="18883854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2015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2016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2017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2018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Iš viso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74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64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61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Neįgaliųjų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60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58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Darbingumo</a:t>
                      </a:r>
                    </a:p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0-25 proc.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17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15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30-45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34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36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438">
                <a:tc>
                  <a:txBody>
                    <a:bodyPr/>
                    <a:lstStyle/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50-55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60-100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0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0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Didelių</a:t>
                      </a:r>
                      <a:r>
                        <a:rPr lang="lt-LT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SP</a:t>
                      </a:r>
                      <a:endParaRPr lang="lt-L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Vidutinių SP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7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5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Šeimos narių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3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2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Specialistų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4668" marR="84668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893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488454"/>
              </p:ext>
            </p:extLst>
          </p:nvPr>
        </p:nvGraphicFramePr>
        <p:xfrm>
          <a:off x="611560" y="1124746"/>
          <a:ext cx="7465640" cy="5388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396464833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77985091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86164116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137350894"/>
                    </a:ext>
                  </a:extLst>
                </a:gridCol>
                <a:gridCol w="1272952">
                  <a:extLst>
                    <a:ext uri="{9D8B030D-6E8A-4147-A177-3AD203B41FA5}">
                      <a16:colId xmlns:a16="http://schemas.microsoft.com/office/drawing/2014/main" val="2177898306"/>
                    </a:ext>
                  </a:extLst>
                </a:gridCol>
              </a:tblGrid>
              <a:tr h="353893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2015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2016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2017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433619"/>
                  </a:ext>
                </a:extLst>
              </a:tr>
              <a:tr h="930382"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itchFamily="18" charset="0"/>
                          <a:cs typeface="Times New Roman" pitchFamily="18" charset="0"/>
                        </a:rPr>
                        <a:t>Neįgaliųjų reikalų departamentas, </a:t>
                      </a:r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Eur.</a:t>
                      </a:r>
                      <a:endParaRPr lang="lt-LT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11590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17 000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18 800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20 834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019627565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itchFamily="18" charset="0"/>
                          <a:cs typeface="Times New Roman" pitchFamily="18" charset="0"/>
                        </a:rPr>
                        <a:t>Kauno m. savivaldybė, </a:t>
                      </a:r>
                    </a:p>
                    <a:p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Eur. (Vie</a:t>
                      </a:r>
                      <a:r>
                        <a:rPr lang="lt-LT" dirty="0">
                          <a:latin typeface="Times New Roman" pitchFamily="18" charset="0"/>
                          <a:cs typeface="Times New Roman" pitchFamily="18" charset="0"/>
                        </a:rPr>
                        <a:t>šieji</a:t>
                      </a:r>
                      <a:r>
                        <a:rPr lang="lt-LT" baseline="0" dirty="0">
                          <a:latin typeface="Times New Roman" pitchFamily="18" charset="0"/>
                          <a:cs typeface="Times New Roman" pitchFamily="18" charset="0"/>
                        </a:rPr>
                        <a:t> darbai)</a:t>
                      </a:r>
                      <a:endParaRPr lang="lt-LT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714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-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3783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3630717220"/>
                  </a:ext>
                </a:extLst>
              </a:tr>
              <a:tr h="617662"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itchFamily="18" charset="0"/>
                          <a:cs typeface="Times New Roman" pitchFamily="18" charset="0"/>
                        </a:rPr>
                        <a:t>Kauno Darbo birža, </a:t>
                      </a:r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Eur.</a:t>
                      </a:r>
                      <a:endParaRPr lang="lt-LT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1861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2846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2617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4039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2117454418"/>
                  </a:ext>
                </a:extLst>
              </a:tr>
              <a:tr h="617662"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itchFamily="18" charset="0"/>
                          <a:cs typeface="Times New Roman" pitchFamily="18" charset="0"/>
                        </a:rPr>
                        <a:t>LPF “Maisto bankas”, </a:t>
                      </a:r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Eur.</a:t>
                      </a:r>
                      <a:endParaRPr lang="lt-LT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2668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1709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3099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6803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518266482"/>
                  </a:ext>
                </a:extLst>
              </a:tr>
              <a:tr h="617662"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itchFamily="18" charset="0"/>
                          <a:cs typeface="Times New Roman" pitchFamily="18" charset="0"/>
                        </a:rPr>
                        <a:t>Nario mokestis, </a:t>
                      </a:r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Eur.</a:t>
                      </a:r>
                      <a:endParaRPr lang="lt-LT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327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315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300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305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555882475"/>
                  </a:ext>
                </a:extLst>
              </a:tr>
              <a:tr h="353893"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itchFamily="18" charset="0"/>
                          <a:cs typeface="Times New Roman" pitchFamily="18" charset="0"/>
                        </a:rPr>
                        <a:t>2 proc., </a:t>
                      </a:r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Eur.</a:t>
                      </a:r>
                      <a:endParaRPr lang="lt-LT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482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266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180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2775780050"/>
                  </a:ext>
                </a:extLst>
              </a:tr>
              <a:tr h="617662">
                <a:tc>
                  <a:txBody>
                    <a:bodyPr/>
                    <a:lstStyle/>
                    <a:p>
                      <a:r>
                        <a:rPr lang="lt-LT" dirty="0">
                          <a:latin typeface="Times New Roman" pitchFamily="18" charset="0"/>
                          <a:cs typeface="Times New Roman" pitchFamily="18" charset="0"/>
                        </a:rPr>
                        <a:t>Kiti rėmėjai, </a:t>
                      </a:r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Eur.</a:t>
                      </a:r>
                      <a:endParaRPr lang="lt-LT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3492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</a:t>
                      </a:r>
                      <a:r>
                        <a:rPr lang="en-US" dirty="0"/>
                        <a:t>810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1358</a:t>
                      </a:r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1894</a:t>
                      </a:r>
                    </a:p>
                  </a:txBody>
                  <a:tcPr marL="84668" marR="84668"/>
                </a:tc>
                <a:extLst>
                  <a:ext uri="{0D108BD9-81ED-4DB2-BD59-A6C34878D82A}">
                    <a16:rowId xmlns:a16="http://schemas.microsoft.com/office/drawing/2014/main" val="1193822134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571184" cy="792088"/>
          </a:xfrm>
        </p:spPr>
        <p:txBody>
          <a:bodyPr anchor="t">
            <a:noAutofit/>
          </a:bodyPr>
          <a:lstStyle/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Pritraukti finansavimo šaltiniai ir lėšos</a:t>
            </a:r>
            <a:br>
              <a:rPr lang="en-US" sz="4000" dirty="0">
                <a:latin typeface="Times New Roman" pitchFamily="18" charset="0"/>
                <a:cs typeface="Times New Roman" pitchFamily="18" charset="0"/>
              </a:rPr>
            </a:br>
            <a:endParaRPr lang="lt-LT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1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Suteiktos paslaugos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102998"/>
              </p:ext>
            </p:extLst>
          </p:nvPr>
        </p:nvGraphicFramePr>
        <p:xfrm>
          <a:off x="457200" y="1600200"/>
          <a:ext cx="7620000" cy="3947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>
                  <a:extLst>
                    <a:ext uri="{9D8B030D-6E8A-4147-A177-3AD203B41FA5}">
                      <a16:colId xmlns:a16="http://schemas.microsoft.com/office/drawing/2014/main" val="33858065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85859466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34287314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241423997"/>
                    </a:ext>
                  </a:extLst>
                </a:gridCol>
                <a:gridCol w="1344960">
                  <a:extLst>
                    <a:ext uri="{9D8B030D-6E8A-4147-A177-3AD203B41FA5}">
                      <a16:colId xmlns:a16="http://schemas.microsoft.com/office/drawing/2014/main" val="35024661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/>
                        <a:t>2015 </a:t>
                      </a: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2016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2017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47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Darbo dienų/val.</a:t>
                      </a: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4/5</a:t>
                      </a: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5/6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 5/6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5/6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221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Suteikta Paslaugų</a:t>
                      </a: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5912</a:t>
                      </a:r>
                      <a:endParaRPr lang="lt-L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7774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8539</a:t>
                      </a:r>
                      <a:endParaRPr lang="lt-LT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7615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359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Gavo asmenų (neįgaliųjų)</a:t>
                      </a: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72(72)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  <a:r>
                        <a:rPr lang="en-US" sz="1800" b="0" kern="1200" dirty="0">
                          <a:effectLst/>
                        </a:rPr>
                        <a:t> </a:t>
                      </a:r>
                      <a:endParaRPr lang="lt-LT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167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Paslaugas teikė specialistų</a:t>
                      </a:r>
                      <a:r>
                        <a:rPr lang="lt-LT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skaičius</a:t>
                      </a:r>
                      <a:endParaRPr lang="lt-L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 5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924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Veiklų</a:t>
                      </a:r>
                      <a:r>
                        <a:rPr lang="lt-LT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skaičius</a:t>
                      </a:r>
                      <a:endParaRPr lang="lt-L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6 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316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itchFamily="18" charset="0"/>
                          <a:cs typeface="Times New Roman" pitchFamily="18" charset="0"/>
                        </a:rPr>
                        <a:t>Apsilankymų kartai per mėn.</a:t>
                      </a: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7,46</a:t>
                      </a:r>
                      <a:endParaRPr lang="lt-L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8" marR="8466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9,0</a:t>
                      </a:r>
                      <a:endParaRPr lang="lt-LT" dirty="0"/>
                    </a:p>
                  </a:txBody>
                  <a:tcPr marL="84668" marR="8466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9,88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9,91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196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036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321624" cy="562074"/>
          </a:xfrm>
        </p:spPr>
        <p:txBody>
          <a:bodyPr/>
          <a:lstStyle/>
          <a:p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Kita veikla</a:t>
            </a:r>
            <a:r>
              <a:rPr lang="en-US" altLang="lt-LT" dirty="0">
                <a:latin typeface="Times New Roman" pitchFamily="18" charset="0"/>
                <a:cs typeface="Times New Roman" pitchFamily="18" charset="0"/>
              </a:rPr>
              <a:t> 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637696"/>
              </p:ext>
            </p:extLst>
          </p:nvPr>
        </p:nvGraphicFramePr>
        <p:xfrm>
          <a:off x="539552" y="836713"/>
          <a:ext cx="7537648" cy="5700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4828">
                  <a:extLst>
                    <a:ext uri="{9D8B030D-6E8A-4147-A177-3AD203B41FA5}">
                      <a16:colId xmlns:a16="http://schemas.microsoft.com/office/drawing/2014/main" val="3325201994"/>
                    </a:ext>
                  </a:extLst>
                </a:gridCol>
                <a:gridCol w="1780745">
                  <a:extLst>
                    <a:ext uri="{9D8B030D-6E8A-4147-A177-3AD203B41FA5}">
                      <a16:colId xmlns:a16="http://schemas.microsoft.com/office/drawing/2014/main" val="1000289512"/>
                    </a:ext>
                  </a:extLst>
                </a:gridCol>
                <a:gridCol w="1320931">
                  <a:extLst>
                    <a:ext uri="{9D8B030D-6E8A-4147-A177-3AD203B41FA5}">
                      <a16:colId xmlns:a16="http://schemas.microsoft.com/office/drawing/2014/main" val="1705350914"/>
                    </a:ext>
                  </a:extLst>
                </a:gridCol>
                <a:gridCol w="1599490">
                  <a:extLst>
                    <a:ext uri="{9D8B030D-6E8A-4147-A177-3AD203B41FA5}">
                      <a16:colId xmlns:a16="http://schemas.microsoft.com/office/drawing/2014/main" val="260449275"/>
                    </a:ext>
                  </a:extLst>
                </a:gridCol>
                <a:gridCol w="1401654">
                  <a:extLst>
                    <a:ext uri="{9D8B030D-6E8A-4147-A177-3AD203B41FA5}">
                      <a16:colId xmlns:a16="http://schemas.microsoft.com/office/drawing/2014/main" val="275934420"/>
                    </a:ext>
                  </a:extLst>
                </a:gridCol>
              </a:tblGrid>
              <a:tr h="422686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100356"/>
                  </a:ext>
                </a:extLst>
              </a:tr>
              <a:tr h="15215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Vasaros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stovykla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</a:p>
                    <a:p>
                      <a:pPr algn="ctr"/>
                      <a:r>
                        <a:rPr lang="lt-LT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</a:t>
                      </a:r>
                      <a:r>
                        <a:rPr lang="lt-LT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poilsio namai ,,Politechnika“  S. Dariaus ir S. Girėno g. 37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Palangoje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t-LT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"ELEKTRONAS" Kopų g. 27, Šventojoje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(+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mokami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"ELEKTRONAS" Kopų g. 27, Šventojoje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b="1" dirty="0"/>
                        <a:t>15 (+2 mokami) </a:t>
                      </a:r>
                      <a:r>
                        <a:rPr lang="lt-LT" sz="1600" dirty="0"/>
                        <a:t>(</a:t>
                      </a:r>
                      <a:r>
                        <a:rPr lang="lt-LT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ELEKTRONAS" Kopų g. 27, Šventojoje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469418"/>
                  </a:ext>
                </a:extLst>
              </a:tr>
              <a:tr h="104716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Maisto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banko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akcija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</a:t>
                      </a:r>
                      <a:endParaRPr lang="lt-LT" sz="16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i-FI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IKI Rietavo g. 11</a:t>
                      </a:r>
                      <a:r>
                        <a:rPr lang="lt-LT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ir IKI Jotvingių g.15, Kaunas.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</a:t>
                      </a:r>
                    </a:p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Taub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ūčiai“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Taub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ūčiai“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081838"/>
                  </a:ext>
                </a:extLst>
              </a:tr>
              <a:tr h="1132497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Sociokult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ūriniai</a:t>
                      </a:r>
                      <a:r>
                        <a:rPr lang="lt-LT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renginiai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Dalyvavo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asm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viet</a:t>
                      </a:r>
                      <a:r>
                        <a:rPr lang="lt-LT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ų sk.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renginių  </a:t>
                      </a:r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</a:t>
                      </a:r>
                      <a:r>
                        <a:rPr lang="lt-LT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jų 10 koncertai)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apsilankė 55</a:t>
                      </a:r>
                      <a:r>
                        <a:rPr lang="lt-LT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asm (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191vnt.)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renginiai</a:t>
                      </a:r>
                    </a:p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apsilankė</a:t>
                      </a:r>
                      <a:r>
                        <a:rPr lang="lt-LT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asm.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(69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vnt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renginių apsilankė 46 </a:t>
                      </a:r>
                      <a:r>
                        <a:rPr lang="lt-LT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asm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(253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vnt.)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 sz="1600" dirty="0"/>
                        <a:t>25 renginiai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891084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Išvykos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išvykos</a:t>
                      </a:r>
                    </a:p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lt-LT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asm.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(55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vnt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išvykos</a:t>
                      </a:r>
                    </a:p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asm.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(79vnt.)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išvykos</a:t>
                      </a:r>
                    </a:p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asm. 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(102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vnt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lt-LT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 sz="1600" dirty="0"/>
                        <a:t>11 išvykų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402534"/>
                  </a:ext>
                </a:extLst>
              </a:tr>
              <a:tr h="660085">
                <a:tc>
                  <a:txBody>
                    <a:bodyPr/>
                    <a:lstStyle/>
                    <a:p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Uždainuokime kartu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</a:t>
                      </a:r>
                      <a:r>
                        <a:rPr lang="lt-LT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asm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</a:t>
                      </a:r>
                      <a:r>
                        <a:rPr lang="lt-LT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asm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asm</a:t>
                      </a:r>
                      <a:r>
                        <a:rPr lang="lt-L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/>
                        <a:t>10 </a:t>
                      </a:r>
                      <a:r>
                        <a:rPr lang="lt-LT" sz="1600" dirty="0" err="1"/>
                        <a:t>asm</a:t>
                      </a:r>
                      <a:r>
                        <a:rPr lang="lt-LT" sz="16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405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95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RENGINIAI</a:t>
            </a:r>
            <a:endParaRPr lang="lt-L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3"/>
            <a:ext cx="4040188" cy="504056"/>
          </a:xfrm>
        </p:spPr>
        <p:txBody>
          <a:bodyPr/>
          <a:lstStyle/>
          <a:p>
            <a:pPr algn="ctr"/>
            <a:r>
              <a:rPr lang="en-US" dirty="0"/>
              <a:t>2015</a:t>
            </a:r>
            <a:endParaRPr lang="lt-L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72816"/>
            <a:ext cx="4040188" cy="4353347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Žygimanto Augusto ir Barboros Radvilaitės legenda  </a:t>
            </a:r>
          </a:p>
          <a:p>
            <a:pPr marL="457200" indent="-457200">
              <a:buFont typeface="+mj-lt"/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Edmundo Kučinsko jubiliejinis koncertas</a:t>
            </a:r>
          </a:p>
          <a:p>
            <a:pPr marL="457200" indent="-457200">
              <a:buFont typeface="+mj-lt"/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Kaunas Jazz: Gregory Porter</a:t>
            </a:r>
          </a:p>
          <a:p>
            <a:pPr marL="457200" indent="-457200">
              <a:buFont typeface="+mj-lt"/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Aleksandro Malinino koncertas</a:t>
            </a:r>
          </a:p>
          <a:p>
            <a:pPr marL="457200" indent="-457200">
              <a:buFont typeface="+mj-lt"/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Nerijos Jubiliejinis konceras</a:t>
            </a:r>
          </a:p>
          <a:p>
            <a:pPr marL="457200" indent="-457200">
              <a:buFont typeface="+mj-lt"/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Džordanos Butkutės koncertas</a:t>
            </a:r>
          </a:p>
          <a:p>
            <a:pPr marL="457200" indent="-457200">
              <a:buFont typeface="+mj-lt"/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Marijono Mikutavičiaus 3D Show</a:t>
            </a:r>
          </a:p>
          <a:p>
            <a:pPr marL="457200" indent="-457200">
              <a:buFont typeface="+mj-lt"/>
              <a:buAutoNum type="arabicPeriod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Leon Somov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Jazzu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koncertas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Ilija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Abruchovo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show ant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ledo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Naujieji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Meta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Žalgirio Arenoje</a:t>
            </a: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52737"/>
            <a:ext cx="4041775" cy="576064"/>
          </a:xfrm>
        </p:spPr>
        <p:txBody>
          <a:bodyPr/>
          <a:lstStyle/>
          <a:p>
            <a:pPr algn="ctr"/>
            <a:r>
              <a:rPr lang="en-US" dirty="0"/>
              <a:t>2016</a:t>
            </a:r>
            <a:endParaRPr lang="lt-LT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3599383" cy="435334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Gregorians</a:t>
            </a:r>
          </a:p>
          <a:p>
            <a:pPr marL="457200" indent="-457200">
              <a:buFont typeface="+mj-lt"/>
              <a:buAutoNum type="arabicPeriod"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Vivaldinno 3D show</a:t>
            </a:r>
          </a:p>
          <a:p>
            <a:pPr marL="457200" indent="-457200">
              <a:buFont typeface="+mj-lt"/>
              <a:buAutoNum type="arabicPeriod"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Kaunas Jazz: Take 6</a:t>
            </a:r>
          </a:p>
          <a:p>
            <a:pPr marL="457200" indent="-457200">
              <a:buFont typeface="+mj-lt"/>
              <a:buAutoNum type="arabicPeriod"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LRT: 9 dešimtmečiai</a:t>
            </a:r>
          </a:p>
          <a:p>
            <a:pPr marL="457200" indent="-457200">
              <a:buFont typeface="+mj-lt"/>
              <a:buAutoNum type="arabicPeriod"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Donny Montello</a:t>
            </a:r>
          </a:p>
          <a:p>
            <a:pPr marL="457200" indent="-457200">
              <a:buFont typeface="+mj-lt"/>
              <a:buAutoNum type="arabicPeriod"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Merūnas: Muzika – Lietuvai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Limits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Leon Somov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Jazzu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Mantas: In One Show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Naujieji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Meta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Žalgirio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renoje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53104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Renginiai</a:t>
            </a:r>
            <a:r>
              <a:rPr lang="en-US" dirty="0"/>
              <a:t> 2017 m.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457200" indent="-342900">
              <a:buFont typeface="+mj-lt"/>
              <a:buAutoNum type="arabicPeriod"/>
            </a:pPr>
            <a:r>
              <a:rPr lang="lt-LT" sz="2000" dirty="0"/>
              <a:t>Mūsų Legenda: Stasys Povilaitis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Gregorian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Aš – Dalis tavęs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Kovo 8 – Metų moteris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Kastytis Kerbedis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Kaunas Jazz: Dianne Reevs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Pavasariniai žiedai Mamai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Krepšinis: Lietuva – Ispanija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Leon Somov </a:t>
            </a:r>
            <a:r>
              <a:rPr lang="en-GB" sz="2000" dirty="0"/>
              <a:t> &amp; </a:t>
            </a:r>
            <a:r>
              <a:rPr lang="lt-LT" sz="2000" dirty="0"/>
              <a:t>Jazzu koncertas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Domino Teatras: Prie dangaus vartų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Džordanos Butkutės Šou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Romo Dambrausko koncertas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Vytauto Šiškausko Jubiliejinis koncertas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Manto Katlerio ir Manto Stonkaus šou: ManTaiGeriau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Edmundo Kučinsko koncertas Taus namuose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Eglė, Žačių Karalienė</a:t>
            </a:r>
            <a:endParaRPr lang="en-GB" sz="2000" dirty="0"/>
          </a:p>
          <a:p>
            <a:pPr marL="457200" indent="-342900">
              <a:buFont typeface="+mj-lt"/>
              <a:buAutoNum type="arabicPeriod"/>
            </a:pPr>
            <a:r>
              <a:rPr lang="en-GB" sz="2000" dirty="0" err="1"/>
              <a:t>Marijono</a:t>
            </a:r>
            <a:r>
              <a:rPr lang="en-GB" sz="2000" dirty="0"/>
              <a:t> </a:t>
            </a:r>
            <a:r>
              <a:rPr lang="en-GB" sz="2000" dirty="0" err="1"/>
              <a:t>Mikutavi</a:t>
            </a:r>
            <a:r>
              <a:rPr lang="lt-LT" sz="2000" dirty="0"/>
              <a:t>č</a:t>
            </a:r>
            <a:r>
              <a:rPr lang="en-GB" sz="2000" dirty="0" err="1"/>
              <a:t>iaus</a:t>
            </a:r>
            <a:r>
              <a:rPr lang="en-GB" sz="2000" dirty="0"/>
              <a:t> </a:t>
            </a:r>
            <a:r>
              <a:rPr lang="lt-LT" sz="2000" dirty="0"/>
              <a:t>Šou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Merūno koncertas</a:t>
            </a:r>
          </a:p>
          <a:p>
            <a:pPr marL="457200" indent="-342900">
              <a:buFont typeface="+mj-lt"/>
              <a:buAutoNum type="arabicPeriod"/>
            </a:pPr>
            <a:r>
              <a:rPr lang="lt-LT" sz="2000" dirty="0"/>
              <a:t>Naujametinis koncertas: Gala duetai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42984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altLang="lt-LT" dirty="0">
                <a:latin typeface="Times New Roman" pitchFamily="18" charset="0"/>
                <a:cs typeface="Times New Roman" pitchFamily="18" charset="0"/>
              </a:rPr>
              <a:t>Vykdytų veiklų rezultatai</a:t>
            </a:r>
            <a:r>
              <a:rPr lang="en-US" altLang="lt-LT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lt-LT" sz="3200" dirty="0">
                <a:latin typeface="Times New Roman" pitchFamily="18" charset="0"/>
                <a:cs typeface="Times New Roman" pitchFamily="18" charset="0"/>
              </a:rPr>
              <a:t>2016/2017/2018</a:t>
            </a:r>
            <a:endParaRPr lang="lt-LT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880951"/>
              </p:ext>
            </p:extLst>
          </p:nvPr>
        </p:nvGraphicFramePr>
        <p:xfrm>
          <a:off x="611560" y="1484784"/>
          <a:ext cx="7560842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2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1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71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0122"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itchFamily="18" charset="0"/>
                        <a:defRPr sz="2400">
                          <a:solidFill>
                            <a:schemeClr val="tx1"/>
                          </a:solidFill>
                          <a:latin typeface="Georgia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itchFamily="18" charset="0"/>
                        <a:defRPr sz="2200">
                          <a:solidFill>
                            <a:schemeClr val="accent2"/>
                          </a:solidFill>
                          <a:latin typeface="Georgia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itchFamily="18" charset="2"/>
                        <a:defRPr sz="2000">
                          <a:solidFill>
                            <a:schemeClr val="accent1"/>
                          </a:solidFill>
                          <a:latin typeface="Georgia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itchFamily="18" charset="2"/>
                        <a:defRPr sz="2000">
                          <a:solidFill>
                            <a:schemeClr val="accent1"/>
                          </a:solidFill>
                          <a:latin typeface="Georgia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Veiklos pavadinimas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itchFamily="18" charset="0"/>
                        <a:defRPr sz="2400">
                          <a:solidFill>
                            <a:schemeClr val="tx1"/>
                          </a:solidFill>
                          <a:latin typeface="Georgia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itchFamily="18" charset="0"/>
                        <a:defRPr sz="2200">
                          <a:solidFill>
                            <a:schemeClr val="accent2"/>
                          </a:solidFill>
                          <a:latin typeface="Georgia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itchFamily="18" charset="2"/>
                        <a:defRPr sz="2000">
                          <a:solidFill>
                            <a:schemeClr val="accent1"/>
                          </a:solidFill>
                          <a:latin typeface="Georgia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itchFamily="18" charset="2"/>
                        <a:defRPr sz="2000">
                          <a:solidFill>
                            <a:schemeClr val="accent1"/>
                          </a:solidFill>
                          <a:latin typeface="Georgia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Trukmė mėn.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itchFamily="18" charset="0"/>
                        <a:defRPr sz="2400">
                          <a:solidFill>
                            <a:schemeClr val="tx1"/>
                          </a:solidFill>
                          <a:latin typeface="Georgia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itchFamily="18" charset="0"/>
                        <a:defRPr sz="2200">
                          <a:solidFill>
                            <a:schemeClr val="accent2"/>
                          </a:solidFill>
                          <a:latin typeface="Georgia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itchFamily="18" charset="2"/>
                        <a:defRPr sz="2000">
                          <a:solidFill>
                            <a:schemeClr val="accent1"/>
                          </a:solidFill>
                          <a:latin typeface="Georgia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itchFamily="18" charset="2"/>
                        <a:defRPr sz="2000">
                          <a:solidFill>
                            <a:schemeClr val="accent1"/>
                          </a:solidFill>
                          <a:latin typeface="Georgia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Dalyvių skaičius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itchFamily="18" charset="0"/>
                        <a:defRPr sz="2400">
                          <a:solidFill>
                            <a:schemeClr val="tx1"/>
                          </a:solidFill>
                          <a:latin typeface="Georgia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itchFamily="18" charset="0"/>
                        <a:defRPr sz="2200">
                          <a:solidFill>
                            <a:schemeClr val="accent2"/>
                          </a:solidFill>
                          <a:latin typeface="Georgia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itchFamily="18" charset="2"/>
                        <a:defRPr sz="2000">
                          <a:solidFill>
                            <a:schemeClr val="accent1"/>
                          </a:solidFill>
                          <a:latin typeface="Georgia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itchFamily="18" charset="2"/>
                        <a:defRPr sz="2000">
                          <a:solidFill>
                            <a:schemeClr val="accent1"/>
                          </a:solidFill>
                          <a:latin typeface="Georgia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Suteikta paslaugų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itchFamily="18" charset="0"/>
                        <a:defRPr sz="2400">
                          <a:solidFill>
                            <a:schemeClr val="tx1"/>
                          </a:solidFill>
                          <a:latin typeface="Georgia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itchFamily="18" charset="0"/>
                        <a:defRPr sz="2200">
                          <a:solidFill>
                            <a:schemeClr val="accent2"/>
                          </a:solidFill>
                          <a:latin typeface="Georgia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itchFamily="18" charset="2"/>
                        <a:defRPr sz="2000">
                          <a:solidFill>
                            <a:schemeClr val="accent1"/>
                          </a:solidFill>
                          <a:latin typeface="Georgia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itchFamily="18" charset="2"/>
                        <a:defRPr sz="2000">
                          <a:solidFill>
                            <a:schemeClr val="accent1"/>
                          </a:solidFill>
                          <a:latin typeface="Georgia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itchFamily="18" charset="0"/>
                        <a:defRPr>
                          <a:solidFill>
                            <a:srgbClr val="A04DA3"/>
                          </a:solidFill>
                          <a:latin typeface="Georgia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Atsakingas vykdytojas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3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Neįgaliųjų dienos užimtumas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/68/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6999 /</a:t>
                      </a:r>
                      <a:r>
                        <a:rPr lang="lt-LT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8230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Gediminas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Edvardas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Margarita,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Jolanta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Vincentas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Ingrida,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Liutauras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0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Asmeninio asistento pagalba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/25/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 /</a:t>
                      </a:r>
                      <a:r>
                        <a:rPr lang="lt-LT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309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Violeta,</a:t>
                      </a:r>
                    </a:p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Vida,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Edvardas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2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Užimtumas įvairiuose amatų būreliuose ir klubuose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522 /-/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Jolanta</a:t>
                      </a:r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43491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1168</TotalTime>
  <Words>758</Words>
  <Application>Microsoft Office PowerPoint</Application>
  <PresentationFormat>Demonstracija ekrane (4:3)</PresentationFormat>
  <Paragraphs>273</Paragraphs>
  <Slides>13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Georgia</vt:lpstr>
      <vt:lpstr>Times New Roman</vt:lpstr>
      <vt:lpstr>Adjacency</vt:lpstr>
      <vt:lpstr>VISUOTINIS NARIŲ SUSIRINKIMAS</vt:lpstr>
      <vt:lpstr>Susirinkimo darbotvarkė </vt:lpstr>
      <vt:lpstr>Nariai</vt:lpstr>
      <vt:lpstr>Pritraukti finansavimo šaltiniai ir lėšos </vt:lpstr>
      <vt:lpstr>Suteiktos paslaugos</vt:lpstr>
      <vt:lpstr>Kita veikla </vt:lpstr>
      <vt:lpstr>RENGINIAI</vt:lpstr>
      <vt:lpstr>Renginiai 2017 m.</vt:lpstr>
      <vt:lpstr>Vykdytų veiklų rezultatai 2016/2017/2018</vt:lpstr>
      <vt:lpstr>„PowerPoint“ pateiktis</vt:lpstr>
      <vt:lpstr>Tikslas</vt:lpstr>
      <vt:lpstr>Laukiami rezultatai</vt:lpstr>
      <vt:lpstr> Ačiū už dėmesį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NEEILINIS VISUOTINIS NARIŲ SUSIRINKIMAS</dc:title>
  <dc:creator>Jolanta</dc:creator>
  <cp:lastModifiedBy>adminn</cp:lastModifiedBy>
  <cp:revision>67</cp:revision>
  <dcterms:created xsi:type="dcterms:W3CDTF">2016-12-26T07:43:26Z</dcterms:created>
  <dcterms:modified xsi:type="dcterms:W3CDTF">2019-10-28T11:39:11Z</dcterms:modified>
</cp:coreProperties>
</file>